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  <p:sldMasterId id="2147483875" r:id="rId2"/>
  </p:sldMasterIdLst>
  <p:sldIdLst>
    <p:sldId id="326" r:id="rId3"/>
    <p:sldId id="337" r:id="rId4"/>
    <p:sldId id="343" r:id="rId5"/>
    <p:sldId id="342" r:id="rId6"/>
    <p:sldId id="341" r:id="rId7"/>
    <p:sldId id="340" r:id="rId8"/>
    <p:sldId id="344" r:id="rId9"/>
    <p:sldId id="345" r:id="rId10"/>
    <p:sldId id="339" r:id="rId11"/>
    <p:sldId id="34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4" d="100"/>
          <a:sy n="74" d="100"/>
        </p:scale>
        <p:origin x="-187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945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575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0796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9863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093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050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064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93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448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168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279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328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57AFAF-C200-4130-A52D-B91E60F4EBE3}" type="datetimeFigureOut">
              <a:rPr lang="ru-RU" smtClean="0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05E91CA-6CD6-4CC7-B107-5A8E29A43A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85883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Управление образования ИКМО г. Казани</a:t>
            </a:r>
            <a:br>
              <a:rPr lang="ru-RU" sz="2400" dirty="0" smtClean="0"/>
            </a:br>
            <a:r>
              <a:rPr lang="ru-RU" sz="2400" dirty="0" smtClean="0"/>
              <a:t> Информационно-методический отдел Управления образования г. Казани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4429156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sz="3600" b="1" dirty="0" smtClean="0"/>
              <a:t>«</a:t>
            </a:r>
            <a:r>
              <a:rPr lang="ru-RU" sz="3600" b="1" dirty="0" err="1" smtClean="0"/>
              <a:t>Здоровьесберегающие</a:t>
            </a:r>
            <a:r>
              <a:rPr lang="ru-RU" sz="3600" b="1" dirty="0" smtClean="0"/>
              <a:t> педагогические технологии»</a:t>
            </a:r>
            <a:endParaRPr lang="ru-RU" sz="36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pPr algn="r"/>
            <a:r>
              <a:rPr lang="ru-RU" sz="2800" b="1" dirty="0" smtClean="0"/>
              <a:t>Л.Н. </a:t>
            </a:r>
            <a:r>
              <a:rPr lang="ru-RU" sz="2800" b="1" dirty="0" err="1" smtClean="0"/>
              <a:t>Карпунина</a:t>
            </a:r>
            <a:endParaRPr lang="ru-RU" sz="2800" b="1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11 апреля  2018г.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1643050"/>
          <a:ext cx="85725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0"/>
                <a:gridCol w="2857500"/>
                <a:gridCol w="2857500"/>
              </a:tblGrid>
              <a:tr h="11144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Психологический климат во время занятия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Взаимоотношения на занятии: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«Педагог-обучающийся»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«Обучающийся-обучающийся»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Преобладают положительные эмоции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Эмоциональные разрядки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Шутка, улыбка, юмористическая поучительная  картинка, поговорка, афоризм, музыкальная минутка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571612"/>
            <a:ext cx="8358245" cy="4554551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Педагогические технологии в </a:t>
            </a:r>
            <a:r>
              <a:rPr lang="ru-RU" sz="3200" i="1" dirty="0" smtClean="0"/>
              <a:t>дополнительном образовании </a:t>
            </a:r>
            <a:r>
              <a:rPr lang="ru-RU" sz="3200" dirty="0" smtClean="0"/>
              <a:t>это </a:t>
            </a:r>
          </a:p>
          <a:p>
            <a:r>
              <a:rPr lang="ru-RU" sz="3200" dirty="0" smtClean="0"/>
              <a:t>-способ самовыражения людей, самореализации их интеллектуальных качеств, что соответствует главному основанию образовательной деятельности,</a:t>
            </a:r>
          </a:p>
          <a:p>
            <a:r>
              <a:rPr lang="ru-RU" sz="3200" dirty="0" smtClean="0"/>
              <a:t>- свободный, целевой выбор детьми и педагогами путей, способов, содержания и результата  совместного общения. 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71612"/>
            <a:ext cx="8429684" cy="4857784"/>
          </a:xfrm>
        </p:spPr>
        <p:txBody>
          <a:bodyPr>
            <a:normAutofit/>
          </a:bodyPr>
          <a:lstStyle/>
          <a:p>
            <a:r>
              <a:rPr lang="ru-RU" sz="3200" u="sng" dirty="0" smtClean="0"/>
              <a:t>факторы риска</a:t>
            </a:r>
            <a:r>
              <a:rPr lang="ru-RU" sz="3200" dirty="0" smtClean="0"/>
              <a:t>: </a:t>
            </a:r>
          </a:p>
          <a:p>
            <a:r>
              <a:rPr lang="ru-RU" sz="3200" dirty="0" smtClean="0"/>
              <a:t>1. стрессовая педагогическая тактика; </a:t>
            </a:r>
          </a:p>
          <a:p>
            <a:r>
              <a:rPr lang="ru-RU" sz="3200" dirty="0" smtClean="0"/>
              <a:t>2. несоответствие методик и технологий обучения возрастным и функциональным возможностям школьников; </a:t>
            </a:r>
          </a:p>
          <a:p>
            <a:r>
              <a:rPr lang="ru-RU" sz="3200" dirty="0" smtClean="0"/>
              <a:t>3. несоблюдение элементарных физиологических и гигиенических требований к организации учебного процесса.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428604"/>
            <a:ext cx="9001156" cy="6215106"/>
          </a:xfrm>
        </p:spPr>
        <p:txBody>
          <a:bodyPr>
            <a:noAutofit/>
          </a:bodyPr>
          <a:lstStyle/>
          <a:p>
            <a:r>
              <a:rPr lang="ru-RU" sz="2250" i="1" u="sng" dirty="0" err="1" smtClean="0">
                <a:solidFill>
                  <a:schemeClr val="bg1"/>
                </a:solidFill>
              </a:rPr>
              <a:t>здоровьесберегающие</a:t>
            </a:r>
            <a:r>
              <a:rPr lang="ru-RU" sz="2250" i="1" u="sng" dirty="0" smtClean="0">
                <a:solidFill>
                  <a:schemeClr val="bg1"/>
                </a:solidFill>
              </a:rPr>
              <a:t> образовательные технологии </a:t>
            </a:r>
            <a:r>
              <a:rPr lang="ru-RU" sz="2250" dirty="0" smtClean="0">
                <a:solidFill>
                  <a:schemeClr val="bg1"/>
                </a:solidFill>
              </a:rPr>
              <a:t>- это системный подход к обучению и воспитанию, построенный на стремлении педагога не нанести ущерб здоровью учащихся</a:t>
            </a:r>
            <a:r>
              <a:rPr lang="ru-RU" sz="2250" dirty="0" smtClean="0"/>
              <a:t>. </a:t>
            </a:r>
          </a:p>
          <a:p>
            <a:r>
              <a:rPr lang="ru-RU" sz="2200" dirty="0" smtClean="0"/>
              <a:t>В эту систему входит: </a:t>
            </a:r>
          </a:p>
          <a:p>
            <a:pPr>
              <a:buNone/>
            </a:pPr>
            <a:r>
              <a:rPr lang="ru-RU" sz="2200" dirty="0" smtClean="0"/>
              <a:t>• использование данных мониторинга состояния здоровья учащихся, проводимого медицинскими работниками, и собственных наблюдений; </a:t>
            </a:r>
          </a:p>
          <a:p>
            <a:pPr>
              <a:buNone/>
            </a:pPr>
            <a:r>
              <a:rPr lang="ru-RU" sz="2200" dirty="0" smtClean="0"/>
              <a:t>• коррекция образовательной технологии в процессе её реализации в соответствии с имеющимися данными; </a:t>
            </a:r>
          </a:p>
          <a:p>
            <a:pPr>
              <a:buNone/>
            </a:pPr>
            <a:r>
              <a:rPr lang="ru-RU" sz="2200" dirty="0" smtClean="0"/>
              <a:t>• учет особенностей возрастного развития школьников и разработка образовательной стратегии, соответствующей особенностям памяти, мышления, работоспособности, активности учащихся данной возрастной группы;</a:t>
            </a:r>
          </a:p>
          <a:p>
            <a:pPr>
              <a:buNone/>
            </a:pPr>
            <a:r>
              <a:rPr lang="ru-RU" sz="2200" dirty="0" smtClean="0"/>
              <a:t>• создание благоприятного эмоционально-психологического климата в процессе реализации технологии; </a:t>
            </a:r>
          </a:p>
          <a:p>
            <a:pPr>
              <a:buNone/>
            </a:pPr>
            <a:r>
              <a:rPr lang="ru-RU" sz="2200" dirty="0" smtClean="0"/>
              <a:t>• использование разнообразных видов </a:t>
            </a:r>
            <a:r>
              <a:rPr lang="ru-RU" sz="2200" dirty="0" err="1" smtClean="0"/>
              <a:t>здоровьесберегающей</a:t>
            </a:r>
            <a:r>
              <a:rPr lang="ru-RU" sz="2200" dirty="0" smtClean="0"/>
              <a:t> деятельности учащихся, направленных на сохранение и повышение резервов здоровья, работоспособности. (Петров О.В.) </a:t>
            </a:r>
          </a:p>
          <a:p>
            <a:r>
              <a:rPr lang="ru-RU" sz="2250" dirty="0" smtClean="0"/>
              <a:t> </a:t>
            </a:r>
          </a:p>
          <a:p>
            <a:endParaRPr lang="ru-RU" sz="225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1240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Не навреди!</a:t>
            </a:r>
          </a:p>
          <a:p>
            <a:r>
              <a:rPr lang="ru-RU" sz="3200" u="sng" dirty="0" smtClean="0"/>
              <a:t>Приоритет заботы о здоровье обучающегося и педагога</a:t>
            </a:r>
          </a:p>
          <a:p>
            <a:r>
              <a:rPr lang="ru-RU" sz="3200" u="sng" dirty="0" smtClean="0"/>
              <a:t>Ответственность за свое здоровье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Принципы </a:t>
            </a:r>
            <a:r>
              <a:rPr lang="ru-RU" b="1" i="1" u="sng" dirty="0" err="1" smtClean="0"/>
              <a:t>здоровьесбережения</a:t>
            </a:r>
            <a:r>
              <a:rPr lang="ru-RU" b="1" i="1" u="sng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675467"/>
            <a:ext cx="8501121" cy="3450696"/>
          </a:xfrm>
        </p:spPr>
        <p:txBody>
          <a:bodyPr>
            <a:noAutofit/>
          </a:bodyPr>
          <a:lstStyle/>
          <a:p>
            <a:r>
              <a:rPr lang="ru-RU" sz="2800" dirty="0" smtClean="0"/>
              <a:t>- технологии, обеспечивающие гигиенически оптимальные условия образовательного процесса; </a:t>
            </a:r>
          </a:p>
          <a:p>
            <a:r>
              <a:rPr lang="ru-RU" sz="2800" dirty="0" smtClean="0"/>
              <a:t>- технологии оптимальной организации образовательного процесса и физической активности обучающихся; </a:t>
            </a:r>
          </a:p>
          <a:p>
            <a:r>
              <a:rPr lang="ru-RU" sz="2800" dirty="0" smtClean="0"/>
              <a:t>- разнообразные психолого-педагогические технологии, используемые на занятиях педагогами.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группы сберегающих технологий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b="1" i="1" dirty="0" smtClean="0"/>
              <a:t>Снятие эмоционального напряжения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/>
              <a:t>Создание благоприятного психологического климата на занятии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/>
              <a:t>Охрана здоровья и пропаганда здорового образа жизни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/>
              <a:t>Комплексное использование личностно-ориентированных технологий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психолого-педагогические технологии </a:t>
            </a:r>
            <a:r>
              <a:rPr lang="ru-RU" u="sng" dirty="0" err="1" smtClean="0"/>
              <a:t>здоровьесбережения</a:t>
            </a:r>
            <a:r>
              <a:rPr lang="ru-RU" dirty="0" smtClean="0"/>
              <a:t>: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5" y="1571625"/>
          <a:ext cx="8358189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63"/>
                <a:gridCol w="2786063"/>
                <a:gridCol w="2786063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023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	Критерии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Характеристика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Рациональный уровень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Обстановка и гигиенические условия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Температура и свежесть воздуха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+18-24 градусов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(см Сан-Пины)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видов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Выды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деятельности: слушание, рассказ, игра, викторина и т.д.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продолжительность и частота чередования видов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более 10 мин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видов преподавания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 преподавания: словесный, наглядный, аудиовизуальный и др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менее 3-х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Чередование видов преподавания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позже, чем через 10-15 мин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u="sng" dirty="0" smtClean="0"/>
              <a:t>Условия эффективности использования </a:t>
            </a:r>
            <a:r>
              <a:rPr lang="ru-RU" sz="3600" b="1" u="sng" dirty="0" err="1" smtClean="0"/>
              <a:t>здоровьесберегающих</a:t>
            </a:r>
            <a:r>
              <a:rPr lang="ru-RU" sz="3600" b="1" u="sng" dirty="0" smtClean="0"/>
              <a:t> технологий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642938"/>
          <a:ext cx="842962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75"/>
                <a:gridCol w="2809875"/>
                <a:gridCol w="2809875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и длительность применения ТСО и ИКТ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Сан-Пинами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Наличие и продолжительность использования на занятии моментов оздоровления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Физкультминутка, дыхательная гимнастика, гимнастика для глаз, гимнастика для развития мелкой моторики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Через 20 мин после начала занятия по 1 мин.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трех легких упражнений с 3-4 повторениями  каждого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Наличие мотивации деятельности на занятии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Внешняя мотивация: похвала, поддержка, соревновательный момент.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Внутренняя мотивация: стремление больше узнать, радость от активности, интерес к изучаемому материалу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Присутствует в полной мере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331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768</TotalTime>
  <Words>464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1_Тема Office</vt:lpstr>
      <vt:lpstr>Волна</vt:lpstr>
      <vt:lpstr>Управление образования ИКМО г. Казани  Информационно-методический отдел Управления образования г. Казани </vt:lpstr>
      <vt:lpstr>Слайд 2</vt:lpstr>
      <vt:lpstr>Слайд 3</vt:lpstr>
      <vt:lpstr>Слайд 4</vt:lpstr>
      <vt:lpstr>Принципы здоровьесбережения.  </vt:lpstr>
      <vt:lpstr>Основные группы сберегающих технологий</vt:lpstr>
      <vt:lpstr>психолого-педагогические технологии здоровьесбережения:  </vt:lpstr>
      <vt:lpstr>  Условия эффективности использования здоровьесберегающих технологий. </vt:lpstr>
      <vt:lpstr>Слайд 9</vt:lpstr>
      <vt:lpstr>Слайд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воспитательной деятельности в гимназии</dc:title>
  <dc:creator>Гимназия</dc:creator>
  <cp:lastModifiedBy>Администратор</cp:lastModifiedBy>
  <cp:revision>78</cp:revision>
  <dcterms:created xsi:type="dcterms:W3CDTF">2014-12-15T22:09:25Z</dcterms:created>
  <dcterms:modified xsi:type="dcterms:W3CDTF">2018-04-09T09:26:48Z</dcterms:modified>
</cp:coreProperties>
</file>